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7" r:id="rId3"/>
    <p:sldId id="274" r:id="rId4"/>
    <p:sldId id="295" r:id="rId5"/>
    <p:sldId id="279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2" r:id="rId17"/>
    <p:sldId id="293" r:id="rId18"/>
    <p:sldId id="299" r:id="rId19"/>
    <p:sldId id="300" r:id="rId20"/>
    <p:sldId id="294" r:id="rId21"/>
    <p:sldId id="291" r:id="rId22"/>
    <p:sldId id="278" r:id="rId23"/>
    <p:sldId id="301" r:id="rId24"/>
    <p:sldId id="296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80" autoAdjust="0"/>
    <p:restoredTop sz="94660"/>
  </p:normalViewPr>
  <p:slideViewPr>
    <p:cSldViewPr snapToGrid="0">
      <p:cViewPr>
        <p:scale>
          <a:sx n="100" d="100"/>
          <a:sy n="100" d="100"/>
        </p:scale>
        <p:origin x="165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gif>
</file>

<file path=ppt/media/image10.gif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17.png>
</file>

<file path=ppt/media/image2.gif>
</file>

<file path=ppt/media/image3.png>
</file>

<file path=ppt/media/image4.gif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524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94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3466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9797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8502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7425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1216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1368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165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5103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784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B33E4-9051-47C5-98FC-12BF5F7DC6E5}" type="datetimeFigureOut">
              <a:rPr lang="ru-RU" smtClean="0"/>
              <a:t>16.03.2022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69089-86DA-4890-A25E-DAEC62D09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9583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C4F56-1994-4C9B-90AA-DF8C77FD6A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510235"/>
            <a:ext cx="7772400" cy="1999728"/>
          </a:xfrm>
        </p:spPr>
        <p:txBody>
          <a:bodyPr>
            <a:normAutofit/>
          </a:bodyPr>
          <a:lstStyle/>
          <a:p>
            <a:r>
              <a:rPr lang="ru-RU" dirty="0"/>
              <a:t>Алгоритмы и структуры данных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DAB0066-8A02-4967-B6EF-A247298CA3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484932"/>
          </a:xfrm>
        </p:spPr>
        <p:txBody>
          <a:bodyPr/>
          <a:lstStyle/>
          <a:p>
            <a:r>
              <a:rPr lang="ru-RU" dirty="0"/>
              <a:t>Лекция </a:t>
            </a:r>
            <a:r>
              <a:rPr lang="en-US" dirty="0"/>
              <a:t>3</a:t>
            </a:r>
            <a:r>
              <a:rPr lang="ru-RU" dirty="0"/>
              <a:t>. Алгоритмы сортировок</a:t>
            </a:r>
          </a:p>
        </p:txBody>
      </p:sp>
    </p:spTree>
    <p:extLst>
      <p:ext uri="{BB962C8B-B14F-4D97-AF65-F5344CB8AC3E}">
        <p14:creationId xmlns:p14="http://schemas.microsoft.com/office/powerpoint/2010/main" val="2137440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A7CB862-C99B-4B8C-829D-7C1365C6F4CB}"/>
              </a:ext>
            </a:extLst>
          </p:cNvPr>
          <p:cNvSpPr/>
          <p:nvPr/>
        </p:nvSpPr>
        <p:spPr>
          <a:xfrm>
            <a:off x="2882900" y="865644"/>
            <a:ext cx="548005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void </a:t>
            </a:r>
            <a:r>
              <a:rPr lang="en-US" dirty="0" err="1"/>
              <a:t>ShakerSort</a:t>
            </a:r>
            <a:r>
              <a:rPr lang="en-US" dirty="0"/>
              <a:t>(int *a, int n) {</a:t>
            </a:r>
          </a:p>
          <a:p>
            <a:r>
              <a:rPr lang="en-US" dirty="0"/>
              <a:t>    int left, right, </a:t>
            </a:r>
            <a:r>
              <a:rPr lang="en-US" dirty="0" err="1"/>
              <a:t>i</a:t>
            </a:r>
            <a:r>
              <a:rPr lang="en-US" dirty="0"/>
              <a:t>;</a:t>
            </a:r>
          </a:p>
          <a:p>
            <a:r>
              <a:rPr lang="en-US" dirty="0"/>
              <a:t>    left = 0;</a:t>
            </a:r>
          </a:p>
          <a:p>
            <a:r>
              <a:rPr lang="en-US" dirty="0"/>
              <a:t>    right= n - 1;</a:t>
            </a:r>
          </a:p>
          <a:p>
            <a:r>
              <a:rPr lang="en-US" dirty="0"/>
              <a:t>    while (left &lt;= right) {</a:t>
            </a:r>
          </a:p>
          <a:p>
            <a:r>
              <a:rPr lang="en-US" dirty="0"/>
              <a:t>        for (</a:t>
            </a:r>
            <a:r>
              <a:rPr lang="en-US" dirty="0" err="1"/>
              <a:t>i</a:t>
            </a:r>
            <a:r>
              <a:rPr lang="en-US" dirty="0"/>
              <a:t> = right; </a:t>
            </a:r>
            <a:r>
              <a:rPr lang="en-US" dirty="0" err="1"/>
              <a:t>i</a:t>
            </a:r>
            <a:r>
              <a:rPr lang="en-US" dirty="0"/>
              <a:t> &gt;= left; </a:t>
            </a:r>
            <a:r>
              <a:rPr lang="en-US" dirty="0" err="1"/>
              <a:t>i</a:t>
            </a:r>
            <a:r>
              <a:rPr lang="en-US" dirty="0"/>
              <a:t>--) {</a:t>
            </a:r>
          </a:p>
          <a:p>
            <a:r>
              <a:rPr lang="en-US" dirty="0"/>
              <a:t>            if (a[i-1] &gt; a[</a:t>
            </a:r>
            <a:r>
              <a:rPr lang="en-US" dirty="0" err="1"/>
              <a:t>i</a:t>
            </a:r>
            <a:r>
              <a:rPr lang="en-US" dirty="0"/>
              <a:t>]) {</a:t>
            </a:r>
          </a:p>
          <a:p>
            <a:r>
              <a:rPr lang="en-US" dirty="0"/>
              <a:t>                swap(a[i-1], a[</a:t>
            </a:r>
            <a:r>
              <a:rPr lang="en-US" dirty="0" err="1"/>
              <a:t>i</a:t>
            </a:r>
            <a:r>
              <a:rPr lang="en-US" dirty="0"/>
              <a:t>]);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left++;</a:t>
            </a:r>
          </a:p>
          <a:p>
            <a:r>
              <a:rPr lang="en-US" dirty="0"/>
              <a:t>        for (</a:t>
            </a:r>
            <a:r>
              <a:rPr lang="en-US" dirty="0" err="1"/>
              <a:t>i</a:t>
            </a:r>
            <a:r>
              <a:rPr lang="en-US" dirty="0"/>
              <a:t> = left; </a:t>
            </a:r>
            <a:r>
              <a:rPr lang="en-US" dirty="0" err="1"/>
              <a:t>i</a:t>
            </a:r>
            <a:r>
              <a:rPr lang="en-US" dirty="0"/>
              <a:t> &lt;= right;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    if (a[i-1] &gt; a[</a:t>
            </a:r>
            <a:r>
              <a:rPr lang="en-US" dirty="0" err="1"/>
              <a:t>i</a:t>
            </a:r>
            <a:r>
              <a:rPr lang="en-US" dirty="0"/>
              <a:t>]) {</a:t>
            </a:r>
          </a:p>
          <a:p>
            <a:r>
              <a:rPr lang="en-US" dirty="0"/>
              <a:t>                swap(a[i-1], a[</a:t>
            </a:r>
            <a:r>
              <a:rPr lang="en-US" dirty="0" err="1"/>
              <a:t>i</a:t>
            </a:r>
            <a:r>
              <a:rPr lang="en-US" dirty="0"/>
              <a:t>]);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right--;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9FEDC01-0485-4247-9A90-0DAF1629F0C4}"/>
              </a:ext>
            </a:extLst>
          </p:cNvPr>
          <p:cNvSpPr/>
          <p:nvPr/>
        </p:nvSpPr>
        <p:spPr>
          <a:xfrm>
            <a:off x="240348" y="164871"/>
            <a:ext cx="9130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Обменная сортировка. </a:t>
            </a:r>
            <a:r>
              <a:rPr lang="ru-RU" b="1" i="1" dirty="0" err="1">
                <a:latin typeface="Segoe UI" panose="020B0502040204020203" pitchFamily="34" charset="0"/>
              </a:rPr>
              <a:t>Шейкерная</a:t>
            </a:r>
            <a:r>
              <a:rPr lang="ru-RU" b="1" i="1" dirty="0">
                <a:latin typeface="Segoe UI" panose="020B0502040204020203" pitchFamily="34" charset="0"/>
              </a:rPr>
              <a:t> сортировка (сортировка перемешивания)</a:t>
            </a:r>
          </a:p>
        </p:txBody>
      </p:sp>
    </p:spTree>
    <p:extLst>
      <p:ext uri="{BB962C8B-B14F-4D97-AF65-F5344CB8AC3E}">
        <p14:creationId xmlns:p14="http://schemas.microsoft.com/office/powerpoint/2010/main" val="1551789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808B87C-8B0D-4686-99EB-E8B8D9725829}"/>
              </a:ext>
            </a:extLst>
          </p:cNvPr>
          <p:cNvSpPr/>
          <p:nvPr/>
        </p:nvSpPr>
        <p:spPr>
          <a:xfrm>
            <a:off x="240348" y="164871"/>
            <a:ext cx="26911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выбором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5615E17-B7D7-4B44-BA0E-64E921F68C4B}"/>
              </a:ext>
            </a:extLst>
          </p:cNvPr>
          <p:cNvSpPr/>
          <p:nvPr/>
        </p:nvSpPr>
        <p:spPr>
          <a:xfrm>
            <a:off x="336550" y="4762838"/>
            <a:ext cx="5518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222222"/>
                </a:solidFill>
                <a:latin typeface="Montserrat"/>
              </a:rPr>
              <a:t>В основе сортировки выбором лежит следующий подход: мы находим минимальное значение в структуре данных и помещаем его на первую позицию, затем находим второе минимальное значение и помещаем его на вторую позицию и так далее.</a:t>
            </a:r>
            <a:endParaRPr lang="ru-RU" dirty="0"/>
          </a:p>
        </p:txBody>
      </p:sp>
      <p:pic>
        <p:nvPicPr>
          <p:cNvPr id="5124" name="Picture 4" descr="Сортировка выбором">
            <a:extLst>
              <a:ext uri="{FF2B5EF4-FFF2-40B4-BE49-F238E27FC236}">
                <a16:creationId xmlns:a16="http://schemas.microsoft.com/office/drawing/2014/main" id="{0BEBF512-7518-40BE-A956-94014E36672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50" y="555625"/>
            <a:ext cx="8382000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F727788F-8664-47EB-9C17-243078AA2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452" y="4556125"/>
            <a:ext cx="3838575" cy="224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187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B3EAAA-180A-411E-BBC4-877F52BD0D0A}"/>
              </a:ext>
            </a:extLst>
          </p:cNvPr>
          <p:cNvSpPr/>
          <p:nvPr/>
        </p:nvSpPr>
        <p:spPr>
          <a:xfrm>
            <a:off x="2755900" y="1649402"/>
            <a:ext cx="4622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00080"/>
                </a:solidFill>
                <a:latin typeface="inherit"/>
              </a:rPr>
              <a:t>for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(</a:t>
            </a:r>
            <a:r>
              <a:rPr lang="en-US" dirty="0">
                <a:solidFill>
                  <a:srgbClr val="800080"/>
                </a:solidFill>
                <a:latin typeface="inherit"/>
              </a:rPr>
              <a:t>int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>
                <a:solidFill>
                  <a:srgbClr val="CE0000"/>
                </a:solidFill>
                <a:latin typeface="inherit"/>
              </a:rPr>
              <a:t>0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&lt;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++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)</a:t>
            </a:r>
            <a:r>
              <a:rPr lang="ru-RU" dirty="0">
                <a:solidFill>
                  <a:srgbClr val="333333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{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dirty="0">
                <a:solidFill>
                  <a:srgbClr val="FF8000"/>
                </a:solidFill>
                <a:latin typeface="inherit"/>
              </a:rPr>
              <a:t>				</a:t>
            </a:r>
            <a:endParaRPr lang="ru-RU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FF8000"/>
                </a:solidFill>
                <a:latin typeface="inherit"/>
              </a:rPr>
              <a:t>		</a:t>
            </a:r>
            <a:endParaRPr lang="ru-RU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800080"/>
                </a:solidFill>
                <a:latin typeface="inherit"/>
              </a:rPr>
              <a:t>	</a:t>
            </a:r>
            <a:r>
              <a:rPr lang="en-US" dirty="0">
                <a:solidFill>
                  <a:srgbClr val="800080"/>
                </a:solidFill>
                <a:latin typeface="inherit"/>
              </a:rPr>
              <a:t>for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(</a:t>
            </a:r>
            <a:r>
              <a:rPr lang="en-US" dirty="0">
                <a:solidFill>
                  <a:srgbClr val="800080"/>
                </a:solidFill>
                <a:latin typeface="inherit"/>
              </a:rPr>
              <a:t>int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+ </a:t>
            </a:r>
            <a:r>
              <a:rPr lang="en-US" dirty="0">
                <a:solidFill>
                  <a:srgbClr val="CE0000"/>
                </a:solidFill>
                <a:latin typeface="inherit"/>
              </a:rPr>
              <a:t>1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&lt;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 err="1">
                <a:solidFill>
                  <a:srgbClr val="006FE0"/>
                </a:solidFill>
                <a:latin typeface="inherit"/>
              </a:rPr>
              <a:t>++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)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	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(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&lt;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)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?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j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: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FF8000"/>
                </a:solidFill>
                <a:latin typeface="inherit"/>
              </a:rPr>
              <a:t>	</a:t>
            </a:r>
            <a:endParaRPr lang="ru-RU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800080"/>
                </a:solidFill>
                <a:latin typeface="inherit"/>
              </a:rPr>
              <a:t>	</a:t>
            </a:r>
            <a:r>
              <a:rPr lang="en-US" dirty="0">
                <a:solidFill>
                  <a:srgbClr val="800080"/>
                </a:solidFill>
                <a:latin typeface="inherit"/>
              </a:rPr>
              <a:t>if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(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!=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)</a:t>
            </a:r>
            <a:r>
              <a:rPr lang="ru-RU" dirty="0">
                <a:solidFill>
                  <a:srgbClr val="333333"/>
                </a:solidFill>
                <a:latin typeface="inherit"/>
              </a:rPr>
              <a:t> 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{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	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buf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];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	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i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];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002D7A"/>
                </a:solidFill>
                <a:latin typeface="inherit"/>
              </a:rPr>
              <a:t>		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a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[</a:t>
            </a:r>
            <a:r>
              <a:rPr lang="en-US" dirty="0">
                <a:solidFill>
                  <a:srgbClr val="002D7A"/>
                </a:solidFill>
                <a:latin typeface="inherit"/>
              </a:rPr>
              <a:t>min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]</a:t>
            </a:r>
            <a:r>
              <a:rPr lang="en-US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en-US" dirty="0" err="1">
                <a:solidFill>
                  <a:srgbClr val="002D7A"/>
                </a:solidFill>
                <a:latin typeface="inherit"/>
              </a:rPr>
              <a:t>buf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;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ru-RU" dirty="0">
                <a:solidFill>
                  <a:srgbClr val="333333"/>
                </a:solidFill>
                <a:latin typeface="inherit"/>
              </a:rPr>
              <a:t>	</a:t>
            </a:r>
            <a:r>
              <a:rPr lang="en-US" dirty="0">
                <a:solidFill>
                  <a:srgbClr val="333333"/>
                </a:solidFill>
                <a:latin typeface="inherit"/>
              </a:rPr>
              <a:t>}</a:t>
            </a:r>
            <a:endParaRPr lang="en-US" dirty="0">
              <a:solidFill>
                <a:srgbClr val="000000"/>
              </a:solidFill>
              <a:latin typeface="Monaco"/>
            </a:endParaRPr>
          </a:p>
          <a:p>
            <a:r>
              <a:rPr lang="en-US" dirty="0">
                <a:solidFill>
                  <a:srgbClr val="333333"/>
                </a:solidFill>
                <a:latin typeface="inherit"/>
              </a:rPr>
              <a:t>}</a:t>
            </a:r>
            <a:endParaRPr lang="en-US" dirty="0">
              <a:solidFill>
                <a:srgbClr val="000000"/>
              </a:solidFill>
              <a:latin typeface="Monaco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6D2DEB3-765D-4987-AC03-460107645206}"/>
              </a:ext>
            </a:extLst>
          </p:cNvPr>
          <p:cNvSpPr/>
          <p:nvPr/>
        </p:nvSpPr>
        <p:spPr>
          <a:xfrm>
            <a:off x="240348" y="164871"/>
            <a:ext cx="26911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выбором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149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CA8E052-FFC9-482E-A17A-9721BE993DE2}"/>
              </a:ext>
            </a:extLst>
          </p:cNvPr>
          <p:cNvSpPr/>
          <p:nvPr/>
        </p:nvSpPr>
        <p:spPr>
          <a:xfrm>
            <a:off x="240348" y="164871"/>
            <a:ext cx="29390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вставками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0FEC118-048B-4841-8625-87D40CD8146A}"/>
              </a:ext>
            </a:extLst>
          </p:cNvPr>
          <p:cNvSpPr/>
          <p:nvPr/>
        </p:nvSpPr>
        <p:spPr>
          <a:xfrm>
            <a:off x="272100" y="4869587"/>
            <a:ext cx="481806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33333"/>
                </a:solidFill>
                <a:latin typeface="William Text Pro"/>
              </a:rPr>
              <a:t>При сортировке вставками массив постепенно перебирается слева направо. При этом каждый последующий элемент размещается так, чтобы он оказался между ближайшими элементами с минимальным и максимальным значением.</a:t>
            </a:r>
            <a:endParaRPr lang="ru-RU" dirty="0"/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5A6998FD-5223-4B42-9C8E-1B14A9FA87C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452" y="627787"/>
            <a:ext cx="6489700" cy="417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76A24065-9E26-4D6E-9177-6ABAC36E4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849" y="4326750"/>
            <a:ext cx="4383089" cy="2620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9306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B87FD2A-E126-4751-90C1-26A72C714676}"/>
              </a:ext>
            </a:extLst>
          </p:cNvPr>
          <p:cNvSpPr/>
          <p:nvPr/>
        </p:nvSpPr>
        <p:spPr>
          <a:xfrm>
            <a:off x="2635250" y="2053441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err="1">
                <a:solidFill>
                  <a:srgbClr val="800080"/>
                </a:solidFill>
                <a:latin typeface="inherit"/>
              </a:rPr>
              <a:t>for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(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1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&lt;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N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++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) {</a:t>
            </a:r>
            <a:endParaRPr lang="ru-RU" sz="2000" dirty="0">
              <a:solidFill>
                <a:srgbClr val="000000"/>
              </a:solidFill>
              <a:latin typeface="Monaco"/>
            </a:endParaRPr>
          </a:p>
          <a:p>
            <a:r>
              <a:rPr lang="ru-RU" sz="2000" dirty="0">
                <a:solidFill>
                  <a:srgbClr val="002D7A"/>
                </a:solidFill>
                <a:latin typeface="inherit"/>
              </a:rPr>
              <a:t>	</a:t>
            </a:r>
            <a:r>
              <a:rPr lang="ru-RU" sz="2000" dirty="0" err="1">
                <a:solidFill>
                  <a:srgbClr val="002D7A"/>
                </a:solidFill>
                <a:latin typeface="inherit"/>
              </a:rPr>
              <a:t>buff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</a:p>
          <a:p>
            <a:r>
              <a:rPr lang="ru-RU" sz="2000" dirty="0">
                <a:solidFill>
                  <a:srgbClr val="006FE0"/>
                </a:solidFill>
                <a:latin typeface="inherit"/>
              </a:rPr>
              <a:t>	</a:t>
            </a:r>
            <a:r>
              <a:rPr lang="ru-RU" sz="2000" dirty="0" err="1">
                <a:solidFill>
                  <a:srgbClr val="800080"/>
                </a:solidFill>
                <a:latin typeface="inherit"/>
              </a:rPr>
              <a:t>for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(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i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-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1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&gt;=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0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&amp;&amp;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&gt; </a:t>
            </a:r>
            <a:r>
              <a:rPr lang="ru-RU" sz="2000" dirty="0" err="1">
                <a:solidFill>
                  <a:srgbClr val="002D7A"/>
                </a:solidFill>
                <a:latin typeface="inherit"/>
              </a:rPr>
              <a:t>buff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--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)</a:t>
            </a:r>
            <a:endParaRPr lang="ru-RU" sz="2000" dirty="0">
              <a:solidFill>
                <a:srgbClr val="000000"/>
              </a:solidFill>
              <a:latin typeface="Monaco"/>
            </a:endParaRPr>
          </a:p>
          <a:p>
            <a:r>
              <a:rPr lang="ru-RU" sz="2000" dirty="0">
                <a:solidFill>
                  <a:srgbClr val="002D7A"/>
                </a:solidFill>
                <a:latin typeface="inherit"/>
              </a:rPr>
              <a:t>		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+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1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endParaRPr lang="ru-RU" sz="2000" dirty="0">
              <a:solidFill>
                <a:srgbClr val="000000"/>
              </a:solidFill>
              <a:latin typeface="Monaco"/>
            </a:endParaRPr>
          </a:p>
          <a:p>
            <a:r>
              <a:rPr lang="ru-RU" sz="2000" dirty="0">
                <a:solidFill>
                  <a:srgbClr val="000000"/>
                </a:solidFill>
                <a:latin typeface="Monaco"/>
              </a:rPr>
              <a:t> </a:t>
            </a:r>
          </a:p>
          <a:p>
            <a:r>
              <a:rPr lang="ru-RU" sz="2000" dirty="0">
                <a:solidFill>
                  <a:srgbClr val="002D7A"/>
                </a:solidFill>
                <a:latin typeface="inherit"/>
              </a:rPr>
              <a:t>	a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[</a:t>
            </a:r>
            <a:r>
              <a:rPr lang="ru-RU" sz="2000" dirty="0">
                <a:solidFill>
                  <a:srgbClr val="002D7A"/>
                </a:solidFill>
                <a:latin typeface="inherit"/>
              </a:rPr>
              <a:t>j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+ </a:t>
            </a:r>
            <a:r>
              <a:rPr lang="ru-RU" sz="2000" dirty="0">
                <a:solidFill>
                  <a:srgbClr val="CE0000"/>
                </a:solidFill>
                <a:latin typeface="inherit"/>
              </a:rPr>
              <a:t>1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]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= </a:t>
            </a:r>
            <a:r>
              <a:rPr lang="ru-RU" sz="2000" dirty="0" err="1">
                <a:solidFill>
                  <a:srgbClr val="002D7A"/>
                </a:solidFill>
                <a:latin typeface="inherit"/>
              </a:rPr>
              <a:t>buff</a:t>
            </a:r>
            <a:r>
              <a:rPr lang="ru-RU" sz="2000" dirty="0">
                <a:solidFill>
                  <a:srgbClr val="333333"/>
                </a:solidFill>
                <a:latin typeface="inherit"/>
              </a:rPr>
              <a:t>;</a:t>
            </a:r>
            <a:r>
              <a:rPr lang="ru-RU" sz="2000" dirty="0">
                <a:solidFill>
                  <a:srgbClr val="006FE0"/>
                </a:solidFill>
                <a:latin typeface="inherit"/>
              </a:rPr>
              <a:t> </a:t>
            </a:r>
            <a:endParaRPr lang="ru-RU" sz="2000" dirty="0">
              <a:solidFill>
                <a:srgbClr val="000000"/>
              </a:solidFill>
              <a:latin typeface="Monaco"/>
            </a:endParaRPr>
          </a:p>
          <a:p>
            <a:r>
              <a:rPr lang="ru-RU" sz="2000" dirty="0">
                <a:solidFill>
                  <a:srgbClr val="333333"/>
                </a:solidFill>
                <a:latin typeface="inherit"/>
              </a:rPr>
              <a:t>}</a:t>
            </a:r>
            <a:endParaRPr lang="ru-RU" sz="2000" b="0" i="0" dirty="0">
              <a:solidFill>
                <a:srgbClr val="000000"/>
              </a:solidFill>
              <a:effectLst/>
              <a:latin typeface="Monaco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09D3E67-7A26-471F-A3C6-51274FA688AF}"/>
              </a:ext>
            </a:extLst>
          </p:cNvPr>
          <p:cNvSpPr/>
          <p:nvPr/>
        </p:nvSpPr>
        <p:spPr>
          <a:xfrm>
            <a:off x="240348" y="164871"/>
            <a:ext cx="29390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вставками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512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227FF81-80F9-4C63-8AC7-AA61D7AF5658}"/>
              </a:ext>
            </a:extLst>
          </p:cNvPr>
          <p:cNvSpPr/>
          <p:nvPr/>
        </p:nvSpPr>
        <p:spPr>
          <a:xfrm>
            <a:off x="240348" y="164871"/>
            <a:ext cx="27793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влиянием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672B658-FF22-4055-A097-428A73A8D63F}"/>
              </a:ext>
            </a:extLst>
          </p:cNvPr>
          <p:cNvSpPr/>
          <p:nvPr/>
        </p:nvSpPr>
        <p:spPr>
          <a:xfrm>
            <a:off x="527050" y="811202"/>
            <a:ext cx="81724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222222"/>
                </a:solidFill>
                <a:latin typeface="Montserrat"/>
              </a:rPr>
              <a:t>Алгоритм сортировки слиянием это один из алгоритмов «разделяй и властвуй»). Другими словами, он делит исходный массив на более мелкие массивы, пока каждый маленький массив не будет содержать всего одну позицию, а затем </a:t>
            </a:r>
            <a:r>
              <a:rPr lang="ru-RU" i="1" dirty="0">
                <a:solidFill>
                  <a:srgbClr val="222222"/>
                </a:solidFill>
                <a:latin typeface="Montserrat"/>
              </a:rPr>
              <a:t>сливает</a:t>
            </a:r>
            <a:r>
              <a:rPr lang="ru-RU" dirty="0">
                <a:solidFill>
                  <a:srgbClr val="222222"/>
                </a:solidFill>
                <a:latin typeface="Montserrat"/>
              </a:rPr>
              <a:t> маленькие массивы в более крупный и отсортированный.</a:t>
            </a:r>
            <a:endParaRPr lang="ru-RU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4B426FD-A707-4B57-8860-910FAD42F33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100" y="2365762"/>
            <a:ext cx="4555480" cy="273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1F34D3E0-D5C2-4518-854D-8ED66AE02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663" y="4594225"/>
            <a:ext cx="4029075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712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16A3460-52C6-4DFD-96B6-D70F73DAFB66}"/>
              </a:ext>
            </a:extLst>
          </p:cNvPr>
          <p:cNvSpPr/>
          <p:nvPr/>
        </p:nvSpPr>
        <p:spPr>
          <a:xfrm>
            <a:off x="240348" y="164871"/>
            <a:ext cx="27601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слиянием</a:t>
            </a:r>
          </a:p>
          <a:p>
            <a:endParaRPr lang="ru-RU" b="1" i="1" dirty="0">
              <a:latin typeface="Segoe UI" panose="020B0502040204020203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5444BA0-C408-4490-940A-8725DE764D92}"/>
              </a:ext>
            </a:extLst>
          </p:cNvPr>
          <p:cNvSpPr/>
          <p:nvPr/>
        </p:nvSpPr>
        <p:spPr>
          <a:xfrm>
            <a:off x="514350" y="591017"/>
            <a:ext cx="824865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latin typeface="inherit"/>
              </a:rPr>
              <a:t>void Merge(int *A, int first, int last)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{</a:t>
            </a:r>
            <a:r>
              <a:rPr lang="ru-RU" sz="1600" dirty="0">
                <a:latin typeface="inherit"/>
              </a:rPr>
              <a:t>   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функция, сливающая массивы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int middle, start, final, j;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int *mas=new int[100];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middle=(</a:t>
            </a:r>
            <a:r>
              <a:rPr lang="en-US" sz="1600" dirty="0" err="1">
                <a:latin typeface="inherit"/>
              </a:rPr>
              <a:t>first+last</a:t>
            </a:r>
            <a:r>
              <a:rPr lang="en-US" sz="1600" dirty="0">
                <a:latin typeface="inherit"/>
              </a:rPr>
              <a:t>)/2; </a:t>
            </a:r>
            <a:r>
              <a:rPr lang="ru-RU" sz="1600" dirty="0">
                <a:latin typeface="inherit"/>
              </a:rPr>
              <a:t>		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вычисление среднего элемента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start=first; </a:t>
            </a:r>
            <a:r>
              <a:rPr lang="ru-RU" sz="1600" dirty="0">
                <a:latin typeface="inherit"/>
              </a:rPr>
              <a:t>				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начало левой части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final=middle+1; </a:t>
            </a:r>
            <a:r>
              <a:rPr lang="ru-RU" sz="1600" dirty="0">
                <a:latin typeface="inherit"/>
              </a:rPr>
              <a:t>			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начало правой части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for(j=first; j&lt;=last; </a:t>
            </a:r>
            <a:r>
              <a:rPr lang="en-US" sz="1600" dirty="0" err="1">
                <a:latin typeface="inherit"/>
              </a:rPr>
              <a:t>j++</a:t>
            </a:r>
            <a:r>
              <a:rPr lang="en-US" sz="1600" dirty="0">
                <a:latin typeface="inherit"/>
              </a:rPr>
              <a:t>)</a:t>
            </a:r>
            <a:r>
              <a:rPr lang="ru-RU" sz="1600" dirty="0">
                <a:latin typeface="inherit"/>
              </a:rPr>
              <a:t>		</a:t>
            </a:r>
            <a:r>
              <a:rPr lang="en-US" sz="1600" dirty="0">
                <a:latin typeface="inherit"/>
              </a:rPr>
              <a:t> 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выполнять от начала до конца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</a:t>
            </a:r>
            <a:r>
              <a:rPr lang="en-US" sz="1600" dirty="0">
                <a:latin typeface="inherit"/>
              </a:rPr>
              <a:t>if ((start&lt;=middle) &amp;&amp; ((final&gt;last) || (A[start]&lt;A[final])))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{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	</a:t>
            </a:r>
            <a:r>
              <a:rPr lang="en-US" sz="1600" dirty="0">
                <a:latin typeface="inherit"/>
              </a:rPr>
              <a:t>mas[j]=A[start];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	</a:t>
            </a:r>
            <a:r>
              <a:rPr lang="en-US" sz="1600" dirty="0">
                <a:latin typeface="inherit"/>
              </a:rPr>
              <a:t>start++;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</a:t>
            </a:r>
            <a:r>
              <a:rPr lang="en-US" sz="1600" dirty="0">
                <a:latin typeface="inherit"/>
              </a:rPr>
              <a:t>}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else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{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	</a:t>
            </a:r>
            <a:r>
              <a:rPr lang="en-US" sz="1600" dirty="0">
                <a:latin typeface="inherit"/>
              </a:rPr>
              <a:t>mas[j]=A[final];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	</a:t>
            </a:r>
            <a:r>
              <a:rPr lang="en-US" sz="1600" dirty="0">
                <a:latin typeface="inherit"/>
              </a:rPr>
              <a:t>final++;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	</a:t>
            </a:r>
            <a:r>
              <a:rPr lang="en-US" sz="1600" dirty="0">
                <a:latin typeface="inherit"/>
              </a:rPr>
              <a:t>}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for (j=first; j&lt;=last; </a:t>
            </a:r>
            <a:r>
              <a:rPr lang="en-US" sz="1600" dirty="0" err="1">
                <a:latin typeface="inherit"/>
              </a:rPr>
              <a:t>j++</a:t>
            </a:r>
            <a:r>
              <a:rPr lang="en-US" sz="1600" dirty="0">
                <a:latin typeface="inherit"/>
              </a:rPr>
              <a:t>) 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A[j]=mas[j];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 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 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возвращение результата в список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delete[]mas;</a:t>
            </a:r>
            <a:endParaRPr lang="en-US" sz="1600" dirty="0">
              <a:latin typeface="Monaco"/>
            </a:endParaRPr>
          </a:p>
          <a:p>
            <a:pPr fontAlgn="base"/>
            <a:r>
              <a:rPr lang="en-US" sz="1600" dirty="0">
                <a:latin typeface="inherit"/>
              </a:rPr>
              <a:t>};</a:t>
            </a:r>
            <a:endParaRPr lang="en-US" sz="1600" dirty="0">
              <a:latin typeface="Monaco"/>
            </a:endParaRPr>
          </a:p>
          <a:p>
            <a:pPr fontAlgn="base"/>
            <a:r>
              <a:rPr lang="en-US" sz="1600" dirty="0">
                <a:latin typeface="inherit"/>
              </a:rPr>
              <a:t>void </a:t>
            </a:r>
            <a:r>
              <a:rPr lang="en-US" sz="1600" dirty="0" err="1">
                <a:latin typeface="inherit"/>
              </a:rPr>
              <a:t>MergeSort</a:t>
            </a:r>
            <a:r>
              <a:rPr lang="en-US" sz="1600" dirty="0">
                <a:latin typeface="inherit"/>
              </a:rPr>
              <a:t>(int *A, int first, int last)</a:t>
            </a:r>
            <a:r>
              <a:rPr lang="ru-RU" sz="1600" dirty="0">
                <a:latin typeface="inherit"/>
              </a:rPr>
              <a:t> </a:t>
            </a:r>
            <a:r>
              <a:rPr lang="en-US" sz="1600" dirty="0">
                <a:latin typeface="inherit"/>
              </a:rPr>
              <a:t>{</a:t>
            </a:r>
            <a:r>
              <a:rPr lang="ru-RU" sz="1600" dirty="0">
                <a:latin typeface="inherit"/>
              </a:rPr>
              <a:t>  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рекурсивная процедура сортировки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if (first&lt;last)</a:t>
            </a:r>
            <a:endParaRPr lang="en-US" sz="1600" dirty="0">
              <a:latin typeface="Monaco"/>
            </a:endParaRPr>
          </a:p>
          <a:p>
            <a:pPr fontAlgn="base"/>
            <a:r>
              <a:rPr lang="en-US" sz="1600" dirty="0">
                <a:latin typeface="inherit"/>
              </a:rPr>
              <a:t>{</a:t>
            </a:r>
            <a:endParaRPr lang="en-US" sz="1600" dirty="0"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 err="1">
                <a:latin typeface="inherit"/>
              </a:rPr>
              <a:t>MergeSort</a:t>
            </a:r>
            <a:r>
              <a:rPr lang="en-US" sz="1600" dirty="0">
                <a:latin typeface="inherit"/>
              </a:rPr>
              <a:t>(A, first, (</a:t>
            </a:r>
            <a:r>
              <a:rPr lang="en-US" sz="1600" dirty="0" err="1">
                <a:latin typeface="inherit"/>
              </a:rPr>
              <a:t>first+last</a:t>
            </a:r>
            <a:r>
              <a:rPr lang="en-US" sz="1600" dirty="0">
                <a:latin typeface="inherit"/>
              </a:rPr>
              <a:t>)/2); </a:t>
            </a:r>
            <a:r>
              <a:rPr lang="ru-RU" sz="1600" dirty="0">
                <a:latin typeface="inherit"/>
              </a:rPr>
              <a:t>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сортировка левой части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 err="1">
                <a:latin typeface="inherit"/>
              </a:rPr>
              <a:t>MergeSort</a:t>
            </a:r>
            <a:r>
              <a:rPr lang="en-US" sz="1600" dirty="0">
                <a:latin typeface="inherit"/>
              </a:rPr>
              <a:t>(A, (</a:t>
            </a:r>
            <a:r>
              <a:rPr lang="en-US" sz="1600" dirty="0" err="1">
                <a:latin typeface="inherit"/>
              </a:rPr>
              <a:t>first+last</a:t>
            </a:r>
            <a:r>
              <a:rPr lang="en-US" sz="1600" dirty="0">
                <a:latin typeface="inherit"/>
              </a:rPr>
              <a:t>)/2+1, last); </a:t>
            </a:r>
            <a:r>
              <a:rPr lang="ru-RU" sz="1600" dirty="0">
                <a:latin typeface="inherit"/>
              </a:rPr>
              <a:t>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сортировка правой части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	</a:t>
            </a:r>
            <a:r>
              <a:rPr lang="en-US" sz="1600" dirty="0">
                <a:latin typeface="inherit"/>
              </a:rPr>
              <a:t>Merge(A, first, last); </a:t>
            </a:r>
            <a:r>
              <a:rPr lang="ru-RU" sz="1600" dirty="0">
                <a:latin typeface="inherit"/>
              </a:rPr>
              <a:t>				</a:t>
            </a:r>
            <a:r>
              <a:rPr lang="en-US" sz="1600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sz="1600" i="1" dirty="0">
                <a:solidFill>
                  <a:srgbClr val="00B050"/>
                </a:solidFill>
                <a:latin typeface="inherit"/>
              </a:rPr>
              <a:t>слияние двух частей</a:t>
            </a:r>
            <a:endParaRPr lang="ru-RU" sz="1600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sz="1600" dirty="0">
                <a:latin typeface="inherit"/>
              </a:rPr>
              <a:t>} };</a:t>
            </a:r>
            <a:endParaRPr lang="ru-RU" sz="1600" dirty="0">
              <a:latin typeface="Monaco"/>
            </a:endParaRPr>
          </a:p>
          <a:p>
            <a:pPr fontAlgn="base"/>
            <a:endParaRPr lang="en-US" sz="1600" dirty="0">
              <a:solidFill>
                <a:srgbClr val="FFFFFF"/>
              </a:solidFill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504850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7EDACD1-6D2A-418A-8330-56B2008013A1}"/>
              </a:ext>
            </a:extLst>
          </p:cNvPr>
          <p:cNvSpPr/>
          <p:nvPr/>
        </p:nvSpPr>
        <p:spPr>
          <a:xfrm>
            <a:off x="240348" y="164871"/>
            <a:ext cx="268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Быстрая сортировка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1338FF23-B0F3-4F5E-8DEB-EB30709E2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275" y="4143853"/>
            <a:ext cx="3943350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Быстрая сортировка">
            <a:extLst>
              <a:ext uri="{FF2B5EF4-FFF2-40B4-BE49-F238E27FC236}">
                <a16:creationId xmlns:a16="http://schemas.microsoft.com/office/drawing/2014/main" id="{E334195E-34A1-4A5D-95B9-87B87CE88D0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664684"/>
            <a:ext cx="8382000" cy="233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EF199C3-D49E-426D-9E34-B5E995DF7A9B}"/>
              </a:ext>
            </a:extLst>
          </p:cNvPr>
          <p:cNvSpPr/>
          <p:nvPr/>
        </p:nvSpPr>
        <p:spPr>
          <a:xfrm>
            <a:off x="240348" y="3128790"/>
            <a:ext cx="577310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222222"/>
                </a:solidFill>
                <a:latin typeface="Montserrat"/>
              </a:rPr>
              <a:t>Быстрая сортировка подобно алгоритму сортировки слиянием, этот алгоритм также использует подход «разделяй и властвуй».</a:t>
            </a:r>
          </a:p>
          <a:p>
            <a:r>
              <a:rPr lang="ru-RU" dirty="0">
                <a:solidFill>
                  <a:srgbClr val="222222"/>
                </a:solidFill>
                <a:latin typeface="Montserrat"/>
              </a:rPr>
              <a:t>Шаги в быстрой сортировке: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rgbClr val="222222"/>
                </a:solidFill>
                <a:latin typeface="Montserrat"/>
              </a:rPr>
              <a:t>Выбираем значение в массиве, которое назовем </a:t>
            </a:r>
            <a:r>
              <a:rPr lang="ru-RU" b="1" dirty="0">
                <a:solidFill>
                  <a:schemeClr val="accent1"/>
                </a:solidFill>
                <a:latin typeface="Montserrat"/>
              </a:rPr>
              <a:t>опорным</a:t>
            </a:r>
            <a:r>
              <a:rPr lang="ru-RU" dirty="0">
                <a:solidFill>
                  <a:srgbClr val="222222"/>
                </a:solidFill>
                <a:latin typeface="Montserrat"/>
              </a:rPr>
              <a:t>. Обычно это значение в середине массива.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rgbClr val="222222"/>
                </a:solidFill>
                <a:latin typeface="Montserrat"/>
              </a:rPr>
              <a:t>Осуществляем операцию распределения, в результате которой значения меньше опорного смещаются влево от опорного, а большие — вправо от него.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rgbClr val="222222"/>
                </a:solidFill>
                <a:latin typeface="Montserrat"/>
              </a:rPr>
              <a:t>Повторяем первые два шага для каждого </a:t>
            </a:r>
            <a:r>
              <a:rPr lang="ru-RU" dirty="0" err="1">
                <a:solidFill>
                  <a:srgbClr val="222222"/>
                </a:solidFill>
                <a:latin typeface="Montserrat"/>
              </a:rPr>
              <a:t>подмассива</a:t>
            </a:r>
            <a:r>
              <a:rPr lang="ru-RU" dirty="0">
                <a:solidFill>
                  <a:srgbClr val="222222"/>
                </a:solidFill>
                <a:latin typeface="Montserrat"/>
              </a:rPr>
              <a:t> (левого и правого), пока массивы не будут полностью отсортированы.</a:t>
            </a:r>
            <a:endParaRPr lang="ru-RU" b="0" i="0" dirty="0">
              <a:solidFill>
                <a:srgbClr val="222222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80706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7EDACD1-6D2A-418A-8330-56B2008013A1}"/>
              </a:ext>
            </a:extLst>
          </p:cNvPr>
          <p:cNvSpPr/>
          <p:nvPr/>
        </p:nvSpPr>
        <p:spPr>
          <a:xfrm>
            <a:off x="240348" y="164871"/>
            <a:ext cx="268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Быстрая сортировка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8B1A3E-12A0-434F-B627-EFDB67C9D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773" y="672958"/>
            <a:ext cx="6896454" cy="551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91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7EDACD1-6D2A-418A-8330-56B2008013A1}"/>
              </a:ext>
            </a:extLst>
          </p:cNvPr>
          <p:cNvSpPr/>
          <p:nvPr/>
        </p:nvSpPr>
        <p:spPr>
          <a:xfrm>
            <a:off x="240348" y="164871"/>
            <a:ext cx="268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Быстрая сортировка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F5DC7E-327F-40BE-A23E-D25F5542B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626" y="974650"/>
            <a:ext cx="5797848" cy="290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261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984FAC9-04B8-4C64-987E-03F396EBFF00}"/>
              </a:ext>
            </a:extLst>
          </p:cNvPr>
          <p:cNvSpPr/>
          <p:nvPr/>
        </p:nvSpPr>
        <p:spPr>
          <a:xfrm>
            <a:off x="227124" y="197453"/>
            <a:ext cx="57961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Толковый словарь исходных терминов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D362DF2-069E-4066-B8EF-1A25D85E30C5}"/>
              </a:ext>
            </a:extLst>
          </p:cNvPr>
          <p:cNvSpPr/>
          <p:nvPr/>
        </p:nvSpPr>
        <p:spPr>
          <a:xfrm>
            <a:off x="679450" y="992485"/>
            <a:ext cx="76898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Сортировка</a:t>
            </a:r>
            <a:r>
              <a:rPr lang="ru-RU" b="1" i="1" dirty="0">
                <a:solidFill>
                  <a:srgbClr val="BF674F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ru-RU" dirty="0">
                <a:latin typeface="Segoe UI" panose="020B0502040204020203" pitchFamily="34" charset="0"/>
              </a:rPr>
              <a:t>это упорядочивание набора однотипных данных по воз­растанию или убыванию. </a:t>
            </a:r>
          </a:p>
        </p:txBody>
      </p:sp>
    </p:spTree>
    <p:extLst>
      <p:ext uri="{BB962C8B-B14F-4D97-AF65-F5344CB8AC3E}">
        <p14:creationId xmlns:p14="http://schemas.microsoft.com/office/powerpoint/2010/main" val="633029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68F3925-A5A0-49C9-8C3A-387E451D7AFD}"/>
              </a:ext>
            </a:extLst>
          </p:cNvPr>
          <p:cNvSpPr/>
          <p:nvPr/>
        </p:nvSpPr>
        <p:spPr>
          <a:xfrm>
            <a:off x="240348" y="164871"/>
            <a:ext cx="2681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Быстрая сортировка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1E3AF10-22D6-47EF-BB7E-2C96B66BE42E}"/>
              </a:ext>
            </a:extLst>
          </p:cNvPr>
          <p:cNvSpPr/>
          <p:nvPr/>
        </p:nvSpPr>
        <p:spPr>
          <a:xfrm>
            <a:off x="584200" y="559374"/>
            <a:ext cx="8229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latin typeface="inherit"/>
              </a:rPr>
              <a:t>void quicksort(int *mas, int first, int last)</a:t>
            </a:r>
            <a:r>
              <a:rPr lang="ru-RU" dirty="0">
                <a:latin typeface="inherit"/>
              </a:rPr>
              <a:t> </a:t>
            </a:r>
            <a:r>
              <a:rPr lang="en-US" dirty="0">
                <a:latin typeface="inherit"/>
              </a:rPr>
              <a:t>{</a:t>
            </a:r>
            <a:r>
              <a:rPr lang="ru-RU" dirty="0">
                <a:latin typeface="inherit"/>
              </a:rPr>
              <a:t>     </a:t>
            </a:r>
            <a:r>
              <a:rPr lang="ru-RU" i="1" dirty="0">
                <a:solidFill>
                  <a:srgbClr val="00B050"/>
                </a:solidFill>
                <a:latin typeface="inherit"/>
              </a:rPr>
              <a:t>//функция сортировки</a:t>
            </a:r>
            <a:endParaRPr lang="ru-RU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int mid, count;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int f=first, l=last;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mid=mas[(</a:t>
            </a:r>
            <a:r>
              <a:rPr lang="en-US" dirty="0" err="1">
                <a:latin typeface="inherit"/>
              </a:rPr>
              <a:t>f+l</a:t>
            </a:r>
            <a:r>
              <a:rPr lang="en-US" dirty="0">
                <a:latin typeface="inherit"/>
              </a:rPr>
              <a:t>) / 2]; </a:t>
            </a:r>
            <a:r>
              <a:rPr lang="ru-RU" dirty="0">
                <a:latin typeface="inherit"/>
              </a:rPr>
              <a:t>				</a:t>
            </a:r>
            <a:r>
              <a:rPr lang="en-US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i="1" dirty="0">
                <a:solidFill>
                  <a:srgbClr val="00B050"/>
                </a:solidFill>
                <a:latin typeface="inherit"/>
              </a:rPr>
              <a:t>вычисление опорного элемента</a:t>
            </a:r>
            <a:endParaRPr lang="ru-RU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do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{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</a:t>
            </a:r>
            <a:r>
              <a:rPr lang="en-US" dirty="0">
                <a:latin typeface="inherit"/>
              </a:rPr>
              <a:t>while (mas[f]&lt;mid) f++;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</a:t>
            </a:r>
            <a:r>
              <a:rPr lang="en-US" dirty="0">
                <a:latin typeface="inherit"/>
              </a:rPr>
              <a:t>while (mas[l]&gt;mid) l--;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</a:t>
            </a:r>
            <a:r>
              <a:rPr lang="en-US" dirty="0">
                <a:latin typeface="inherit"/>
              </a:rPr>
              <a:t>if (f&lt;=l) </a:t>
            </a:r>
            <a:r>
              <a:rPr lang="ru-RU" dirty="0">
                <a:latin typeface="inherit"/>
              </a:rPr>
              <a:t>				</a:t>
            </a:r>
            <a:r>
              <a:rPr lang="en-US" i="1" dirty="0">
                <a:solidFill>
                  <a:srgbClr val="00B050"/>
                </a:solidFill>
                <a:latin typeface="inherit"/>
              </a:rPr>
              <a:t>//</a:t>
            </a:r>
            <a:r>
              <a:rPr lang="ru-RU" i="1" dirty="0">
                <a:solidFill>
                  <a:srgbClr val="00B050"/>
                </a:solidFill>
                <a:latin typeface="inherit"/>
              </a:rPr>
              <a:t>перестановка элементов</a:t>
            </a:r>
            <a:endParaRPr lang="ru-RU" dirty="0">
              <a:solidFill>
                <a:srgbClr val="00B050"/>
              </a:solidFill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{</a:t>
            </a:r>
            <a:endParaRPr lang="ru-RU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count=mas[f];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mas[f]=mas[l];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mas[l]=count;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f++;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	</a:t>
            </a:r>
            <a:r>
              <a:rPr lang="en-US" dirty="0">
                <a:latin typeface="inherit"/>
              </a:rPr>
              <a:t>l--;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		</a:t>
            </a:r>
            <a:r>
              <a:rPr lang="en-US" dirty="0">
                <a:latin typeface="inherit"/>
              </a:rPr>
              <a:t>}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} while (f&lt;l);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if (first&lt;l) quicksort(mas, first, l);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	</a:t>
            </a:r>
            <a:r>
              <a:rPr lang="en-US" dirty="0">
                <a:latin typeface="inherit"/>
              </a:rPr>
              <a:t>if (f&lt;last) quicksort(mas, f, last);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}</a:t>
            </a:r>
            <a:endParaRPr lang="en-US" b="0" i="0" dirty="0">
              <a:effectLst/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735888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8805CB0A-05C0-4BE0-9BCE-8785F7B34E9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982663"/>
            <a:ext cx="651510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5FAACE6-8D4E-44E0-AFA5-CF299F80B791}"/>
              </a:ext>
            </a:extLst>
          </p:cNvPr>
          <p:cNvSpPr/>
          <p:nvPr/>
        </p:nvSpPr>
        <p:spPr>
          <a:xfrm>
            <a:off x="240348" y="164871"/>
            <a:ext cx="242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Сортировка Шелла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AADB738-4E8D-4A14-9142-9642E53E13C6}"/>
              </a:ext>
            </a:extLst>
          </p:cNvPr>
          <p:cNvSpPr/>
          <p:nvPr/>
        </p:nvSpPr>
        <p:spPr>
          <a:xfrm>
            <a:off x="609600" y="2225358"/>
            <a:ext cx="7239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latin typeface="inherit"/>
              </a:rPr>
              <a:t>void Shell(int A[], int n) </a:t>
            </a:r>
            <a:r>
              <a:rPr lang="ru-RU" dirty="0">
                <a:latin typeface="inherit"/>
              </a:rPr>
              <a:t>{</a:t>
            </a:r>
            <a:r>
              <a:rPr lang="en-US" dirty="0">
                <a:latin typeface="inherit"/>
              </a:rPr>
              <a:t> 		</a:t>
            </a:r>
            <a:r>
              <a:rPr lang="en-US" i="1" dirty="0">
                <a:latin typeface="inherit"/>
              </a:rPr>
              <a:t> </a:t>
            </a:r>
            <a:endParaRPr lang="ru-RU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d=n;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d=d/2;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while (d&gt;0) {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for (</a:t>
            </a:r>
            <a:r>
              <a:rPr lang="en-US" dirty="0" err="1">
                <a:latin typeface="inherit"/>
              </a:rPr>
              <a:t>i</a:t>
            </a:r>
            <a:r>
              <a:rPr lang="en-US" dirty="0">
                <a:latin typeface="inherit"/>
              </a:rPr>
              <a:t>=0; </a:t>
            </a:r>
            <a:r>
              <a:rPr lang="en-US" dirty="0" err="1">
                <a:latin typeface="inherit"/>
              </a:rPr>
              <a:t>i</a:t>
            </a:r>
            <a:r>
              <a:rPr lang="en-US" dirty="0">
                <a:latin typeface="inherit"/>
              </a:rPr>
              <a:t>&lt;n-d; </a:t>
            </a:r>
            <a:r>
              <a:rPr lang="en-US" dirty="0" err="1">
                <a:latin typeface="inherit"/>
              </a:rPr>
              <a:t>i</a:t>
            </a:r>
            <a:r>
              <a:rPr lang="en-US" dirty="0">
                <a:latin typeface="inherit"/>
              </a:rPr>
              <a:t>++) {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j=</a:t>
            </a:r>
            <a:r>
              <a:rPr lang="en-US" dirty="0" err="1">
                <a:latin typeface="inherit"/>
              </a:rPr>
              <a:t>i</a:t>
            </a:r>
            <a:r>
              <a:rPr lang="en-US" dirty="0">
                <a:latin typeface="inherit"/>
              </a:rPr>
              <a:t>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while (j&gt;=0 &amp;&amp; A[j]&gt;A[</a:t>
            </a:r>
            <a:r>
              <a:rPr lang="en-US" dirty="0" err="1">
                <a:latin typeface="inherit"/>
              </a:rPr>
              <a:t>j+d</a:t>
            </a:r>
            <a:r>
              <a:rPr lang="en-US" dirty="0">
                <a:latin typeface="inherit"/>
              </a:rPr>
              <a:t>]) {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	count=A[j];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	A[j]=A[</a:t>
            </a:r>
            <a:r>
              <a:rPr lang="en-US" dirty="0" err="1">
                <a:latin typeface="inherit"/>
              </a:rPr>
              <a:t>j+d</a:t>
            </a:r>
            <a:r>
              <a:rPr lang="en-US" dirty="0">
                <a:latin typeface="inherit"/>
              </a:rPr>
              <a:t>];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	A[</a:t>
            </a:r>
            <a:r>
              <a:rPr lang="en-US" dirty="0" err="1">
                <a:latin typeface="inherit"/>
              </a:rPr>
              <a:t>j+d</a:t>
            </a:r>
            <a:r>
              <a:rPr lang="en-US" dirty="0">
                <a:latin typeface="inherit"/>
              </a:rPr>
              <a:t>]=count;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	j--;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	}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}		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	d=d/2;</a:t>
            </a:r>
            <a:endParaRPr lang="en-US" dirty="0">
              <a:latin typeface="Monaco"/>
            </a:endParaRPr>
          </a:p>
          <a:p>
            <a:pPr fontAlgn="base"/>
            <a:r>
              <a:rPr lang="en-US" dirty="0">
                <a:latin typeface="inherit"/>
              </a:rPr>
              <a:t>	}</a:t>
            </a:r>
            <a:endParaRPr lang="en-US" dirty="0">
              <a:latin typeface="Monaco"/>
            </a:endParaRPr>
          </a:p>
          <a:p>
            <a:pPr fontAlgn="base"/>
            <a:r>
              <a:rPr lang="ru-RU" dirty="0">
                <a:latin typeface="inherit"/>
              </a:rPr>
              <a:t>}</a:t>
            </a:r>
            <a:endParaRPr lang="ru-RU" b="0" i="0" dirty="0">
              <a:effectLst/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06992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543A054-B5DD-43E3-B241-794F639CB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87267"/>
            <a:ext cx="9144000" cy="336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32567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A63E0AD-A84A-44F2-9115-D2757F10E864}"/>
              </a:ext>
            </a:extLst>
          </p:cNvPr>
          <p:cNvSpPr/>
          <p:nvPr/>
        </p:nvSpPr>
        <p:spPr>
          <a:xfrm>
            <a:off x="1192695" y="1104773"/>
            <a:ext cx="380540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rgbClr val="333333"/>
                </a:solidFill>
                <a:latin typeface="Open Sans"/>
              </a:rPr>
              <a:t>myquiz.ru</a:t>
            </a:r>
            <a:endParaRPr lang="ru-RU" sz="6000" b="1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FF36252-AE51-4638-8131-7E88A7987CCB}"/>
              </a:ext>
            </a:extLst>
          </p:cNvPr>
          <p:cNvSpPr/>
          <p:nvPr/>
        </p:nvSpPr>
        <p:spPr>
          <a:xfrm>
            <a:off x="1195640" y="2508944"/>
            <a:ext cx="675860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878D9A"/>
                </a:solidFill>
                <a:latin typeface="Open Sans"/>
              </a:rPr>
              <a:t>Код игры:</a:t>
            </a:r>
            <a:r>
              <a:rPr lang="en-US" sz="6000" dirty="0">
                <a:solidFill>
                  <a:srgbClr val="878D9A"/>
                </a:solidFill>
                <a:latin typeface="Open Sans"/>
              </a:rPr>
              <a:t> </a:t>
            </a:r>
            <a:r>
              <a:rPr lang="ru-RU" sz="6000" b="1" dirty="0">
                <a:solidFill>
                  <a:srgbClr val="333333"/>
                </a:solidFill>
                <a:latin typeface="Open Sans"/>
              </a:rPr>
              <a:t>291319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266913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714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A63E0AD-A84A-44F2-9115-D2757F10E864}"/>
              </a:ext>
            </a:extLst>
          </p:cNvPr>
          <p:cNvSpPr/>
          <p:nvPr/>
        </p:nvSpPr>
        <p:spPr>
          <a:xfrm>
            <a:off x="1192695" y="1104773"/>
            <a:ext cx="380540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rgbClr val="333333"/>
                </a:solidFill>
                <a:latin typeface="Open Sans"/>
              </a:rPr>
              <a:t>myquiz.ru</a:t>
            </a:r>
            <a:endParaRPr lang="ru-RU" sz="6000" b="1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FF36252-AE51-4638-8131-7E88A7987CCB}"/>
              </a:ext>
            </a:extLst>
          </p:cNvPr>
          <p:cNvSpPr/>
          <p:nvPr/>
        </p:nvSpPr>
        <p:spPr>
          <a:xfrm>
            <a:off x="1195640" y="2508944"/>
            <a:ext cx="675860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878D9A"/>
                </a:solidFill>
                <a:latin typeface="Open Sans"/>
              </a:rPr>
              <a:t>Код игры:</a:t>
            </a:r>
            <a:r>
              <a:rPr lang="en-US" sz="6000" dirty="0">
                <a:solidFill>
                  <a:srgbClr val="878D9A"/>
                </a:solidFill>
                <a:latin typeface="Open Sans"/>
              </a:rPr>
              <a:t> </a:t>
            </a:r>
            <a:r>
              <a:rPr lang="ru-RU" sz="6000" b="1" dirty="0">
                <a:solidFill>
                  <a:srgbClr val="333333"/>
                </a:solidFill>
                <a:latin typeface="Open Sans"/>
              </a:rPr>
              <a:t>291319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938657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984FAC9-04B8-4C64-987E-03F396EBFF00}"/>
              </a:ext>
            </a:extLst>
          </p:cNvPr>
          <p:cNvSpPr/>
          <p:nvPr/>
        </p:nvSpPr>
        <p:spPr>
          <a:xfrm>
            <a:off x="227124" y="197453"/>
            <a:ext cx="57961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Толковый словарь исходных терминов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D362DF2-069E-4066-B8EF-1A25D85E30C5}"/>
              </a:ext>
            </a:extLst>
          </p:cNvPr>
          <p:cNvSpPr/>
          <p:nvPr/>
        </p:nvSpPr>
        <p:spPr>
          <a:xfrm>
            <a:off x="679450" y="992485"/>
            <a:ext cx="76898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Сортировка</a:t>
            </a:r>
            <a:r>
              <a:rPr lang="ru-RU" b="1" i="1" dirty="0">
                <a:solidFill>
                  <a:srgbClr val="BF674F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ru-RU" dirty="0">
                <a:latin typeface="Segoe UI" panose="020B0502040204020203" pitchFamily="34" charset="0"/>
              </a:rPr>
              <a:t>это упорядочивание набора однотипных данных по воз­растанию или убыванию. 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8D187E2-19AF-4C85-B3DC-29C7579AC552}"/>
              </a:ext>
            </a:extLst>
          </p:cNvPr>
          <p:cNvSpPr/>
          <p:nvPr/>
        </p:nvSpPr>
        <p:spPr>
          <a:xfrm>
            <a:off x="679450" y="1823755"/>
            <a:ext cx="76898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Массив</a:t>
            </a:r>
            <a:r>
              <a:rPr lang="ru-RU" b="1" i="1" dirty="0">
                <a:solidFill>
                  <a:srgbClr val="BF674F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ru-RU" dirty="0">
                <a:latin typeface="Segoe UI" panose="020B0502040204020203" pitchFamily="34" charset="0"/>
              </a:rPr>
              <a:t>это именованный набор элементов одного типа, расположенных в памяти подряд, доступ к которым осуществляется по индексу. 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D024693-E273-4D38-9ABF-9DF941C559FB}"/>
              </a:ext>
            </a:extLst>
          </p:cNvPr>
          <p:cNvSpPr/>
          <p:nvPr/>
        </p:nvSpPr>
        <p:spPr>
          <a:xfrm>
            <a:off x="1145982" y="3036184"/>
            <a:ext cx="2663686" cy="947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одинакового типа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299E015-0142-47D0-AC13-B570008C0ACA}"/>
              </a:ext>
            </a:extLst>
          </p:cNvPr>
          <p:cNvSpPr/>
          <p:nvPr/>
        </p:nvSpPr>
        <p:spPr>
          <a:xfrm>
            <a:off x="4359931" y="3058779"/>
            <a:ext cx="2663686" cy="9117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расположенных в памяти подряд (друг за другом)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AB95777-AFC1-4A8F-9924-687360F630D6}"/>
              </a:ext>
            </a:extLst>
          </p:cNvPr>
          <p:cNvSpPr/>
          <p:nvPr/>
        </p:nvSpPr>
        <p:spPr>
          <a:xfrm>
            <a:off x="1145982" y="4158232"/>
            <a:ext cx="2663686" cy="1231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обращение происходит с применением общего имени 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C03BB4C-AE49-4BC7-9696-ED3DAA2E4900}"/>
              </a:ext>
            </a:extLst>
          </p:cNvPr>
          <p:cNvSpPr/>
          <p:nvPr/>
        </p:nvSpPr>
        <p:spPr>
          <a:xfrm>
            <a:off x="4359931" y="4159172"/>
            <a:ext cx="2663686" cy="1230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обращение к конкретному элементу происходит по индексу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4EBB0AB-CA1A-4AA8-AA31-314601C55527}"/>
              </a:ext>
            </a:extLst>
          </p:cNvPr>
          <p:cNvSpPr/>
          <p:nvPr/>
        </p:nvSpPr>
        <p:spPr>
          <a:xfrm>
            <a:off x="2604825" y="5515442"/>
            <a:ext cx="3161968" cy="12536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Массив является структурой с произвольным доступом (в отличии от списка)</a:t>
            </a:r>
          </a:p>
        </p:txBody>
      </p:sp>
    </p:spTree>
    <p:extLst>
      <p:ext uri="{BB962C8B-B14F-4D97-AF65-F5344CB8AC3E}">
        <p14:creationId xmlns:p14="http://schemas.microsoft.com/office/powerpoint/2010/main" val="2201105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71424C-EBA5-424E-BAA8-805BFFA6D53D}"/>
              </a:ext>
            </a:extLst>
          </p:cNvPr>
          <p:cNvSpPr/>
          <p:nvPr/>
        </p:nvSpPr>
        <p:spPr>
          <a:xfrm>
            <a:off x="240348" y="164871"/>
            <a:ext cx="49106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  <a:ea typeface="Segoe UI" panose="020B0502040204020203" pitchFamily="34" charset="0"/>
              </a:rPr>
              <a:t>Классификация алгоритмов сортировок</a:t>
            </a:r>
            <a:endParaRPr lang="ru-RU" b="1" i="1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29B8608-5E2B-4735-A466-F00DB8ECFE0D}"/>
              </a:ext>
            </a:extLst>
          </p:cNvPr>
          <p:cNvSpPr/>
          <p:nvPr/>
        </p:nvSpPr>
        <p:spPr>
          <a:xfrm>
            <a:off x="2488560" y="1065738"/>
            <a:ext cx="39132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Категории алгоритмов сортировки</a:t>
            </a:r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5BF15EF-58F8-4C23-9A39-7B19AF550277}"/>
              </a:ext>
            </a:extLst>
          </p:cNvPr>
          <p:cNvSpPr/>
          <p:nvPr/>
        </p:nvSpPr>
        <p:spPr>
          <a:xfrm>
            <a:off x="240348" y="1798935"/>
            <a:ext cx="40416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алгоритмы, сортирующие объекты с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произвольным</a:t>
            </a: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доступом (например, массивы или дис­</a:t>
            </a:r>
            <a:r>
              <a:rPr lang="ru-RU" dirty="0">
                <a:solidFill>
                  <a:srgbClr val="4E4E4E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ковые </a:t>
            </a: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файлы произвольного доступа)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55ADEC2-E1FE-4757-8A5C-452B5AECA12D}"/>
              </a:ext>
            </a:extLst>
          </p:cNvPr>
          <p:cNvSpPr/>
          <p:nvPr/>
        </p:nvSpPr>
        <p:spPr>
          <a:xfrm>
            <a:off x="4861972" y="1798935"/>
            <a:ext cx="36787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алгоритмы, сортирующие </a:t>
            </a: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последова­тельные </a:t>
            </a: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объекты (например, файлы на дисках и лентах или связанные списки )</a:t>
            </a:r>
            <a:endParaRPr lang="ru-RU" dirty="0"/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EB69A0E0-F7B8-4215-9DC2-DBB0E060B297}"/>
              </a:ext>
            </a:extLst>
          </p:cNvPr>
          <p:cNvCxnSpPr>
            <a:cxnSpLocks/>
          </p:cNvCxnSpPr>
          <p:nvPr/>
        </p:nvCxnSpPr>
        <p:spPr>
          <a:xfrm flipH="1">
            <a:off x="2898978" y="1435070"/>
            <a:ext cx="688772" cy="4445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5C264AC6-8897-47A3-A9B0-B18C05D58963}"/>
              </a:ext>
            </a:extLst>
          </p:cNvPr>
          <p:cNvCxnSpPr>
            <a:cxnSpLocks/>
          </p:cNvCxnSpPr>
          <p:nvPr/>
        </p:nvCxnSpPr>
        <p:spPr>
          <a:xfrm>
            <a:off x="4890548" y="1382653"/>
            <a:ext cx="768350" cy="4597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33B9E22-11A7-4C75-AB96-A0C0D6B3E6A7}"/>
              </a:ext>
            </a:extLst>
          </p:cNvPr>
          <p:cNvSpPr/>
          <p:nvPr/>
        </p:nvSpPr>
        <p:spPr>
          <a:xfrm>
            <a:off x="2582379" y="3797886"/>
            <a:ext cx="3819432" cy="33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Методы сортировки массивов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950416D-63D7-4F61-86E9-68DA1A80B7FA}"/>
              </a:ext>
            </a:extLst>
          </p:cNvPr>
          <p:cNvSpPr/>
          <p:nvPr/>
        </p:nvSpPr>
        <p:spPr>
          <a:xfrm>
            <a:off x="2074230" y="4575682"/>
            <a:ext cx="918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Обмен</a:t>
            </a:r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E4B0DEF-2F47-42A5-8D38-02EBBDF1CE10}"/>
              </a:ext>
            </a:extLst>
          </p:cNvPr>
          <p:cNvSpPr/>
          <p:nvPr/>
        </p:nvSpPr>
        <p:spPr>
          <a:xfrm>
            <a:off x="5875064" y="4662438"/>
            <a:ext cx="1053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Вставка</a:t>
            </a:r>
            <a:endParaRPr lang="ru-RU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EEF0300-E816-4641-96B1-71A498CEC5F1}"/>
              </a:ext>
            </a:extLst>
          </p:cNvPr>
          <p:cNvSpPr/>
          <p:nvPr/>
        </p:nvSpPr>
        <p:spPr>
          <a:xfrm>
            <a:off x="3320764" y="5099248"/>
            <a:ext cx="209063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lnSpc>
                <a:spcPct val="87000"/>
              </a:lnSpc>
              <a:spcAft>
                <a:spcPts val="0"/>
              </a:spcAft>
              <a:buClr>
                <a:srgbClr val="5F5F5F"/>
              </a:buClr>
              <a:buSzPts val="400"/>
              <a:tabLst>
                <a:tab pos="218440" algn="l"/>
              </a:tabLst>
            </a:pP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Выбор (выборка)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56C754C9-64BC-4D27-9A55-2D363C7AE978}"/>
              </a:ext>
            </a:extLst>
          </p:cNvPr>
          <p:cNvCxnSpPr>
            <a:cxnSpLocks/>
          </p:cNvCxnSpPr>
          <p:nvPr/>
        </p:nvCxnSpPr>
        <p:spPr>
          <a:xfrm flipH="1">
            <a:off x="2854528" y="4131182"/>
            <a:ext cx="688772" cy="4445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E9E3AC34-A1CE-4BBD-AFD4-00843EB0F2A5}"/>
              </a:ext>
            </a:extLst>
          </p:cNvPr>
          <p:cNvCxnSpPr>
            <a:cxnSpLocks/>
          </p:cNvCxnSpPr>
          <p:nvPr/>
        </p:nvCxnSpPr>
        <p:spPr>
          <a:xfrm>
            <a:off x="5411401" y="4166925"/>
            <a:ext cx="768350" cy="4597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7A653C7E-032C-498B-AB51-0966CBA8FF9E}"/>
              </a:ext>
            </a:extLst>
          </p:cNvPr>
          <p:cNvCxnSpPr>
            <a:cxnSpLocks/>
          </p:cNvCxnSpPr>
          <p:nvPr/>
        </p:nvCxnSpPr>
        <p:spPr>
          <a:xfrm>
            <a:off x="4302281" y="4113804"/>
            <a:ext cx="0" cy="91796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51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4" grpId="0"/>
      <p:bldP spid="15" grpId="0"/>
      <p:bldP spid="16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39FE378-A3E9-437D-BB97-FAF4BE3F8FC5}"/>
              </a:ext>
            </a:extLst>
          </p:cNvPr>
          <p:cNvSpPr/>
          <p:nvPr/>
        </p:nvSpPr>
        <p:spPr>
          <a:xfrm>
            <a:off x="240348" y="164871"/>
            <a:ext cx="4100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Оценка алгоритмов сортировки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0B7056-2C2D-4A11-BF5E-014B7ADECE93}"/>
              </a:ext>
            </a:extLst>
          </p:cNvPr>
          <p:cNvSpPr/>
          <p:nvPr/>
        </p:nvSpPr>
        <p:spPr>
          <a:xfrm>
            <a:off x="412750" y="1831705"/>
            <a:ext cx="8229600" cy="250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32323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Насколько быстро данный алгоритм сортирует информацию в среднем?</a:t>
            </a: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en-US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ru-RU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32323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Насколько быстро он работает в лучшем и худшем случаях?</a:t>
            </a: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en-US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ru-RU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32323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Естественно или неестественно он себя ведет?</a:t>
            </a: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en-US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endParaRPr lang="ru-RU" dirty="0">
              <a:solidFill>
                <a:srgbClr val="323232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indent="114300" algn="just">
              <a:lnSpc>
                <a:spcPct val="87000"/>
              </a:lnSpc>
              <a:spcAft>
                <a:spcPts val="0"/>
              </a:spcAft>
            </a:pPr>
            <a:r>
              <a:rPr lang="ru-RU" dirty="0">
                <a:solidFill>
                  <a:srgbClr val="323232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Переставляет ли он элементы с одинаковыми ключами?</a:t>
            </a:r>
            <a:endParaRPr lang="ru-RU" dirty="0">
              <a:solidFill>
                <a:srgbClr val="323232"/>
              </a:solidFill>
              <a:effectLst/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AD53CA2-60D7-4E6E-A8F4-BF40C9FF48F5}"/>
              </a:ext>
            </a:extLst>
          </p:cNvPr>
          <p:cNvSpPr/>
          <p:nvPr/>
        </p:nvSpPr>
        <p:spPr>
          <a:xfrm>
            <a:off x="1143000" y="5026295"/>
            <a:ext cx="7651750" cy="1325043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indent="127000" algn="just">
              <a:lnSpc>
                <a:spcPct val="89000"/>
              </a:lnSpc>
              <a:spcAft>
                <a:spcPts val="300"/>
              </a:spcAft>
            </a:pPr>
            <a:r>
              <a:rPr lang="ru-RU" b="1" i="1" dirty="0">
                <a:solidFill>
                  <a:srgbClr val="B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Ключ</a:t>
            </a:r>
            <a:r>
              <a:rPr lang="ru-RU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</a:rPr>
              <a:t> — это часть информации, определяющая порядок эле­ментов. Таким образом, ключ участвует в сравнениях, но при обмене элементов происходит перемещение всей структуры данных. Для простоты в нижеследующих примерах будет производиться сортировка массивов, в которых ключ и данные совпадают.</a:t>
            </a:r>
          </a:p>
        </p:txBody>
      </p:sp>
    </p:spTree>
    <p:extLst>
      <p:ext uri="{BB962C8B-B14F-4D97-AF65-F5344CB8AC3E}">
        <p14:creationId xmlns:p14="http://schemas.microsoft.com/office/powerpoint/2010/main" val="3465230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B275E61-292B-42D2-A3A1-048D6D86DBA3}"/>
              </a:ext>
            </a:extLst>
          </p:cNvPr>
          <p:cNvSpPr/>
          <p:nvPr/>
        </p:nvSpPr>
        <p:spPr>
          <a:xfrm>
            <a:off x="240348" y="164871"/>
            <a:ext cx="5862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Обменная сортировка. Пузырьковая сортировка</a:t>
            </a:r>
          </a:p>
        </p:txBody>
      </p:sp>
      <p:pic>
        <p:nvPicPr>
          <p:cNvPr id="2050" name="Picture 2" descr="Сортировка пузырьком">
            <a:extLst>
              <a:ext uri="{FF2B5EF4-FFF2-40B4-BE49-F238E27FC236}">
                <a16:creationId xmlns:a16="http://schemas.microsoft.com/office/drawing/2014/main" id="{3D8C0F9A-4E3F-4DD3-A7AC-D0F817F50E2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969" y="1068388"/>
            <a:ext cx="4805362" cy="445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249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5DD34F5-8DAC-4E12-92EE-65AA2B047FCA}"/>
              </a:ext>
            </a:extLst>
          </p:cNvPr>
          <p:cNvSpPr/>
          <p:nvPr/>
        </p:nvSpPr>
        <p:spPr>
          <a:xfrm>
            <a:off x="240348" y="164871"/>
            <a:ext cx="5862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Обменная сортировка. Пузырьковая сортировка</a:t>
            </a:r>
          </a:p>
        </p:txBody>
      </p:sp>
      <p:pic>
        <p:nvPicPr>
          <p:cNvPr id="3" name="Picture 4" descr="Сортировка пузырьком">
            <a:extLst>
              <a:ext uri="{FF2B5EF4-FFF2-40B4-BE49-F238E27FC236}">
                <a16:creationId xmlns:a16="http://schemas.microsoft.com/office/drawing/2014/main" id="{763D93B1-B561-4B43-9F95-8096FE6A6C1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3900" y="628650"/>
            <a:ext cx="4762500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FBB644D7-526F-46AF-B585-3F4A06F2A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163" y="3454696"/>
            <a:ext cx="4029075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EDA89B7-D6D9-48B1-85A5-68EF695BA59F}"/>
              </a:ext>
            </a:extLst>
          </p:cNvPr>
          <p:cNvSpPr/>
          <p:nvPr/>
        </p:nvSpPr>
        <p:spPr>
          <a:xfrm>
            <a:off x="217865" y="3496309"/>
            <a:ext cx="257613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for 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n-1;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for (j = i+1; j &lt; n; </a:t>
            </a:r>
            <a:r>
              <a:rPr lang="en-US" dirty="0" err="1"/>
              <a:t>j++</a:t>
            </a:r>
            <a:r>
              <a:rPr lang="en-US" dirty="0"/>
              <a:t>) {</a:t>
            </a:r>
          </a:p>
          <a:p>
            <a:r>
              <a:rPr lang="en-US" dirty="0"/>
              <a:t>      if (a[</a:t>
            </a:r>
            <a:r>
              <a:rPr lang="en-US" dirty="0" err="1"/>
              <a:t>i</a:t>
            </a:r>
            <a:r>
              <a:rPr lang="en-US" dirty="0"/>
              <a:t>] &gt; a[j]) {</a:t>
            </a:r>
          </a:p>
          <a:p>
            <a:r>
              <a:rPr lang="en-US" dirty="0"/>
              <a:t>        swap(a[</a:t>
            </a:r>
            <a:r>
              <a:rPr lang="en-US" dirty="0" err="1"/>
              <a:t>i</a:t>
            </a:r>
            <a:r>
              <a:rPr lang="en-US" dirty="0"/>
              <a:t>], a[j]);</a:t>
            </a:r>
          </a:p>
          <a:p>
            <a:r>
              <a:rPr lang="en-US" dirty="0"/>
              <a:t>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}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755F1BF-2F27-4517-91C6-FCC7654380D8}"/>
              </a:ext>
            </a:extLst>
          </p:cNvPr>
          <p:cNvSpPr/>
          <p:nvPr/>
        </p:nvSpPr>
        <p:spPr>
          <a:xfrm>
            <a:off x="2661286" y="4024609"/>
            <a:ext cx="19250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	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temp = a[ </a:t>
            </a:r>
            <a:r>
              <a:rPr lang="en-US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];</a:t>
            </a:r>
          </a:p>
          <a:p>
            <a:r>
              <a:rPr lang="ru-RU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	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a[ </a:t>
            </a:r>
            <a:r>
              <a:rPr lang="en-US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] = a[ j ];</a:t>
            </a:r>
          </a:p>
          <a:p>
            <a:r>
              <a:rPr lang="ru-RU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	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a[ j ] = temp;</a:t>
            </a: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30709391-ED47-46D9-921B-9EFC8C1218E3}"/>
              </a:ext>
            </a:extLst>
          </p:cNvPr>
          <p:cNvCxnSpPr>
            <a:cxnSpLocks/>
          </p:cNvCxnSpPr>
          <p:nvPr/>
        </p:nvCxnSpPr>
        <p:spPr>
          <a:xfrm>
            <a:off x="2503865" y="4486274"/>
            <a:ext cx="57493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6F4144E-DD06-4745-BFE7-EF15C41FF28B}"/>
              </a:ext>
            </a:extLst>
          </p:cNvPr>
          <p:cNvGrpSpPr/>
          <p:nvPr/>
        </p:nvGrpSpPr>
        <p:grpSpPr>
          <a:xfrm>
            <a:off x="4043362" y="5237537"/>
            <a:ext cx="1503363" cy="1140163"/>
            <a:chOff x="3378200" y="5501937"/>
            <a:chExt cx="1503363" cy="1140163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F1F1EF12-17DF-4B1B-920C-0DDA3690B69A}"/>
                </a:ext>
              </a:extLst>
            </p:cNvPr>
            <p:cNvSpPr/>
            <p:nvPr/>
          </p:nvSpPr>
          <p:spPr>
            <a:xfrm>
              <a:off x="3478848" y="5594269"/>
              <a:ext cx="947102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int a=5;</a:t>
              </a:r>
            </a:p>
            <a:p>
              <a:endPara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  <a:p>
              <a:r>
                <a:rPr lang="en-US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int b=3; </a:t>
              </a:r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38CDBDC7-0C5B-48D3-AE34-07AA6373E373}"/>
                </a:ext>
              </a:extLst>
            </p:cNvPr>
            <p:cNvSpPr/>
            <p:nvPr/>
          </p:nvSpPr>
          <p:spPr>
            <a:xfrm>
              <a:off x="4291013" y="5709244"/>
              <a:ext cx="59055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000" b="1" dirty="0">
                  <a:solidFill>
                    <a:srgbClr val="FF0000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?</a:t>
              </a:r>
            </a:p>
          </p:txBody>
        </p:sp>
        <p:sp>
          <p:nvSpPr>
            <p:cNvPr id="12" name="Стрелка: вверх-вниз 11">
              <a:extLst>
                <a:ext uri="{FF2B5EF4-FFF2-40B4-BE49-F238E27FC236}">
                  <a16:creationId xmlns:a16="http://schemas.microsoft.com/office/drawing/2014/main" id="{04AF7B84-A1D5-4474-8BDD-C1181BED9378}"/>
                </a:ext>
              </a:extLst>
            </p:cNvPr>
            <p:cNvSpPr/>
            <p:nvPr/>
          </p:nvSpPr>
          <p:spPr>
            <a:xfrm>
              <a:off x="4133849" y="5913962"/>
              <a:ext cx="157163" cy="298450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D593DE1C-188C-4B06-800A-BF51EB70B74D}"/>
                </a:ext>
              </a:extLst>
            </p:cNvPr>
            <p:cNvSpPr/>
            <p:nvPr/>
          </p:nvSpPr>
          <p:spPr>
            <a:xfrm>
              <a:off x="3378200" y="5501937"/>
              <a:ext cx="1390650" cy="114016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82110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0B67BDD-8E36-4E65-A0CB-C4A8013E9BD7}"/>
              </a:ext>
            </a:extLst>
          </p:cNvPr>
          <p:cNvSpPr/>
          <p:nvPr/>
        </p:nvSpPr>
        <p:spPr>
          <a:xfrm>
            <a:off x="240348" y="164871"/>
            <a:ext cx="9130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latin typeface="Segoe UI" panose="020B0502040204020203" pitchFamily="34" charset="0"/>
              </a:rPr>
              <a:t>Обменная сортировка. </a:t>
            </a:r>
            <a:r>
              <a:rPr lang="ru-RU" b="1" i="1" dirty="0" err="1">
                <a:latin typeface="Segoe UI" panose="020B0502040204020203" pitchFamily="34" charset="0"/>
              </a:rPr>
              <a:t>Шейкерная</a:t>
            </a:r>
            <a:r>
              <a:rPr lang="ru-RU" b="1" i="1" dirty="0">
                <a:latin typeface="Segoe UI" panose="020B0502040204020203" pitchFamily="34" charset="0"/>
              </a:rPr>
              <a:t> сортировка (сортировка перемешивания)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A6BD9D9-3A7D-432A-9D6C-407E5FCD89E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756991"/>
            <a:ext cx="4963747" cy="4605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A86077F-446E-4B2A-A21C-6CF9DEA3C2DD}"/>
              </a:ext>
            </a:extLst>
          </p:cNvPr>
          <p:cNvSpPr/>
          <p:nvPr/>
        </p:nvSpPr>
        <p:spPr>
          <a:xfrm>
            <a:off x="240348" y="5585133"/>
            <a:ext cx="65668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 err="1">
                <a:solidFill>
                  <a:schemeClr val="accent1"/>
                </a:solidFill>
                <a:latin typeface="William Text Pro"/>
              </a:rPr>
              <a:t>Шейкерная</a:t>
            </a:r>
            <a:r>
              <a:rPr lang="ru-RU" dirty="0">
                <a:solidFill>
                  <a:srgbClr val="333333"/>
                </a:solidFill>
                <a:latin typeface="William Text Pro"/>
              </a:rPr>
              <a:t> сортировка отличается от </a:t>
            </a:r>
            <a:r>
              <a:rPr lang="ru-RU" b="1" i="1" dirty="0">
                <a:solidFill>
                  <a:schemeClr val="accent1"/>
                </a:solidFill>
                <a:latin typeface="William Text Pro"/>
              </a:rPr>
              <a:t>пузырьковой</a:t>
            </a:r>
            <a:r>
              <a:rPr lang="ru-RU" dirty="0">
                <a:solidFill>
                  <a:srgbClr val="333333"/>
                </a:solidFill>
                <a:latin typeface="William Text Pro"/>
              </a:rPr>
              <a:t> тем, что она двунаправленная: алгоритм перемещается не строго слева направо, а сначала слева направо, затем справа налево.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996992-F7E1-4221-9F8F-BF0F30890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912" y="3312636"/>
            <a:ext cx="383857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00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1871</TotalTime>
  <Words>1527</Words>
  <Application>Microsoft Office PowerPoint</Application>
  <PresentationFormat>Экран (4:3)</PresentationFormat>
  <Paragraphs>172</Paragraphs>
  <Slides>24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5" baseType="lpstr">
      <vt:lpstr>Arial</vt:lpstr>
      <vt:lpstr>Calibri</vt:lpstr>
      <vt:lpstr>Calibri Light</vt:lpstr>
      <vt:lpstr>inherit</vt:lpstr>
      <vt:lpstr>Microsoft Sans Serif</vt:lpstr>
      <vt:lpstr>Monaco</vt:lpstr>
      <vt:lpstr>Montserrat</vt:lpstr>
      <vt:lpstr>Open Sans</vt:lpstr>
      <vt:lpstr>Segoe UI</vt:lpstr>
      <vt:lpstr>William Text Pro</vt:lpstr>
      <vt:lpstr>Тема Office</vt:lpstr>
      <vt:lpstr>Алгоритмы и структуры данных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Алгоритмы и структуры данных</dc:title>
  <dc:creator>Дмитрий Васильевич Шиман</dc:creator>
  <cp:lastModifiedBy>Дмитрий Васильевич Шиман</cp:lastModifiedBy>
  <cp:revision>48</cp:revision>
  <dcterms:created xsi:type="dcterms:W3CDTF">2022-02-16T17:35:29Z</dcterms:created>
  <dcterms:modified xsi:type="dcterms:W3CDTF">2022-03-17T10:45:20Z</dcterms:modified>
</cp:coreProperties>
</file>

<file path=docProps/thumbnail.jpeg>
</file>